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3" r:id="rId2"/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84" r:id="rId15"/>
  </p:sldIdLst>
  <p:sldSz cx="9144000" cy="511175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Light" panose="020F0302020204030203" charset="-18"/>
      <p:regular r:id="rId25"/>
      <p:bold r:id="rId26"/>
      <p:italic r:id="rId27"/>
      <p:boldItalic r:id="rId28"/>
    </p:embeddedFont>
    <p:embeddedFont>
      <p:font typeface="Lato Black" panose="020F0A02020204030203" pitchFamily="34" charset="-18"/>
      <p:bold r:id="rId2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6F6C-67B7-4998-A5AA-7AB20E167B3F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417-76DE-46CD-827D-61827D4473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7" y="0"/>
            <a:ext cx="6814602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342" y="1311745"/>
            <a:ext cx="5793317" cy="1974380"/>
          </a:xfrm>
        </p:spPr>
        <p:txBody>
          <a:bodyPr>
            <a:normAutofit/>
          </a:bodyPr>
          <a:lstStyle/>
          <a:p>
            <a:r>
              <a:rPr lang="pl-PL" sz="4472" b="1" dirty="0">
                <a:solidFill>
                  <a:schemeClr val="bg1"/>
                </a:solidFill>
                <a:latin typeface="Arial"/>
                <a:cs typeface="Arial"/>
              </a:rPr>
              <a:t>Odwrócona lekcja</a:t>
            </a:r>
            <a:endParaRPr lang="en-US" sz="4472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517" y="3286125"/>
            <a:ext cx="4770967" cy="879006"/>
          </a:xfrm>
        </p:spPr>
        <p:txBody>
          <a:bodyPr/>
          <a:lstStyle/>
          <a:p>
            <a:r>
              <a:rPr lang="pl-PL" dirty="0" smtClean="0">
                <a:solidFill>
                  <a:srgbClr val="94C8EC"/>
                </a:solidFill>
                <a:latin typeface="Arial"/>
                <a:cs typeface="Arial"/>
              </a:rPr>
              <a:t>„Pieniądz”</a:t>
            </a:r>
            <a:endParaRPr lang="en-US" dirty="0">
              <a:solidFill>
                <a:srgbClr val="94C8E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8" y="0"/>
            <a:ext cx="7764684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528" y="279658"/>
            <a:ext cx="874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Bogactwo</a:t>
            </a: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Bogactwo (majątek, skarb) - wartość posiadanych pieniędzy, dóbr materialnych i innych wartości posiadanych przez daną osobę</a:t>
            </a: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Jakie są inne znaczenia słowa BOGACTWO</a:t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„bogactwo ducha”, „bogactwo języka” „bogactwo formy”?</a:t>
            </a: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251619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Własność</a:t>
            </a:r>
          </a:p>
          <a:p>
            <a:pPr>
              <a:defRPr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Najpełniejsza władza jaką można mieć  nad rzeczami materialnymi i wytworami niematerialnymi. </a:t>
            </a:r>
          </a:p>
          <a:p>
            <a:pPr>
              <a:defRPr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Obejmuje to użytkowanie i dysponowanie oraz prawo do przetworzenia, zużycia, zniszczenia.</a:t>
            </a:r>
          </a:p>
          <a:p>
            <a:pPr>
              <a:defRPr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Własność prywatna –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rzeczy, które należą do konkretnej osoby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27652"/>
            <a:ext cx="3131840" cy="20840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2" y="3027651"/>
            <a:ext cx="3126147" cy="20840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652"/>
            <a:ext cx="3180817" cy="20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539651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Własność prywatna </a:t>
            </a:r>
          </a:p>
          <a:p>
            <a:pPr>
              <a:defRPr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najdawniejszych czasów potępiano kradzież z czego wynika, że szanowano prawo.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PRAWO WŁASNOŚCI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9" y="1907803"/>
            <a:ext cx="3355709" cy="29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Własność państwowa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państwo jest właścicielem środków produkcji i przedmiotów potrzebnych do wykonywania jego funkcji takich jak: obrona kraju, bezpieczeństwo obywateli, medycyna, szkolnictwo.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Czyli na przykład: ziemi, fabryk, szkół, wodociągów, poczty, szpitali…..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7" y="0"/>
            <a:ext cx="6814602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342" y="1311745"/>
            <a:ext cx="5793317" cy="1974380"/>
          </a:xfrm>
        </p:spPr>
        <p:txBody>
          <a:bodyPr>
            <a:normAutofit/>
          </a:bodyPr>
          <a:lstStyle/>
          <a:p>
            <a:r>
              <a:rPr lang="pl-PL" sz="4472" b="1" dirty="0">
                <a:solidFill>
                  <a:schemeClr val="bg1"/>
                </a:solidFill>
                <a:latin typeface="Arial"/>
                <a:cs typeface="Arial"/>
              </a:rPr>
              <a:t>Odwrócona lekcja</a:t>
            </a:r>
            <a:endParaRPr lang="en-US" sz="4472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517" y="3286125"/>
            <a:ext cx="4770967" cy="879006"/>
          </a:xfrm>
        </p:spPr>
        <p:txBody>
          <a:bodyPr/>
          <a:lstStyle/>
          <a:p>
            <a:r>
              <a:rPr lang="pl-PL" dirty="0" smtClean="0">
                <a:solidFill>
                  <a:srgbClr val="94C8EC"/>
                </a:solidFill>
                <a:latin typeface="Arial"/>
                <a:cs typeface="Arial"/>
              </a:rPr>
              <a:t>„Pieniądz”</a:t>
            </a:r>
            <a:endParaRPr lang="en-US" dirty="0">
              <a:solidFill>
                <a:srgbClr val="94C8E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4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539651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środek WYMIANY akceptowany na danym obszarze , używany do PŁACENIA  za rozmaite RZECZY i USŁUGI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7843"/>
            <a:ext cx="4104456" cy="27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547763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Czym płacimy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różnych krajach?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24" y="1115715"/>
            <a:ext cx="5988976" cy="39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5366" y="395635"/>
            <a:ext cx="847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jakich krajach płacimy DOLARAMI a gdzie płacimy Euro?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1214"/>
            <a:ext cx="3619103" cy="27108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6" y="2059770"/>
            <a:ext cx="4104456" cy="27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755675"/>
            <a:ext cx="7992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omic Sans MS" pitchFamily="66" charset="0"/>
              </a:rPr>
              <a:t>Pieniądze? W jakich krajach płacimy DOLARAMI?</a:t>
            </a:r>
          </a:p>
          <a:p>
            <a:endParaRPr lang="pl-PL" sz="2000" b="1" dirty="0" smtClean="0">
              <a:latin typeface="Comic Sans MS" pitchFamily="66" charset="0"/>
            </a:endParaRPr>
          </a:p>
          <a:p>
            <a:r>
              <a:rPr lang="pl-PL" b="1" dirty="0" smtClean="0">
                <a:latin typeface="Comic Sans MS" pitchFamily="66" charset="0"/>
              </a:rPr>
              <a:t>USA,  Australia – dolar australijski, Kanada – dolar kanadyjski</a:t>
            </a:r>
          </a:p>
          <a:p>
            <a:endParaRPr lang="pl-PL" b="1" dirty="0" smtClean="0">
              <a:latin typeface="Comic Sans MS" pitchFamily="66" charset="0"/>
            </a:endParaRPr>
          </a:p>
          <a:p>
            <a:r>
              <a:rPr lang="pl-PL" b="1" dirty="0" smtClean="0">
                <a:latin typeface="Comic Sans MS" pitchFamily="66" charset="0"/>
              </a:rPr>
              <a:t>A gdzie jeszcze?</a:t>
            </a:r>
            <a:r>
              <a:rPr lang="pl-PL" dirty="0" smtClean="0"/>
              <a:t> </a:t>
            </a:r>
            <a:r>
              <a:rPr lang="pl-PL" sz="1600" dirty="0" smtClean="0">
                <a:latin typeface="Comic Sans MS" pitchFamily="66" charset="0"/>
              </a:rPr>
              <a:t>*dolar bahamski (BSD) – Bahamy * dolar Barbadosu (BBD) – Barbados * dolar Belize (BZD) – Belize * dolar Brunei (BND) – Brunei * dolar Fidżi (FJD) – Fidżi * dolar gujański (GYD) – Gujana * dolar Hongkongu (HKD) – Hongkong * dolar jamajski (JMD) – Jamajka * dolar kajmański (KYD) – Kajmany * dolar Kiribati (KBD) – Kiribati * dolar liberyjski (LRD) – Liberia  * dolar namibijski (NAD) – Namibia * dolar nowozelandzki (NZD) - Nowa Zelandia* dolar singapurski (SGD) – Singapur * dolar surinamski (SRD) – Surinam * dolar tajwański (TWD) – Tajwan * dolar Tuvalu (TVD) – Tuvalu * dolar Trynidadu i Tobago (TTD) - Trynidad i Tobago  * dolar Wysp Cooka (CAD) - Wyspy Cooka * dolar Wysp Salomona (SBD) - Wyspy Salomona * dolar Zimbabwe (ZWD) - Zimbabwe </a:t>
            </a:r>
          </a:p>
          <a:p>
            <a:endParaRPr lang="pl-PL" b="1" dirty="0" smtClean="0">
              <a:latin typeface="Comic Sans MS" pitchFamily="66" charset="0"/>
            </a:endParaRPr>
          </a:p>
          <a:p>
            <a:r>
              <a:rPr lang="pl-PL" b="1" dirty="0" smtClean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323627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Czy to dobrze, że w wielu krajach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można płacić w takiej samej walucie? </a:t>
            </a:r>
          </a:p>
          <a:p>
            <a:endParaRPr lang="pl-PL" b="1" dirty="0" smtClean="0">
              <a:latin typeface="Comic Sans MS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5" y="0"/>
            <a:ext cx="5046855" cy="5111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074"/>
            <a:ext cx="3755693" cy="2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79611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 </a:t>
            </a:r>
          </a:p>
          <a:p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dajemy komuś jakąś rzecz, realizujemy usługę (lub coś  innego co ma dla tej osoby wartość np. informacja) w zamian za inną rzecz , usługę czy coś innego</a:t>
            </a:r>
          </a:p>
          <a:p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Jakie mogą być problemy jeśli chcemy wymienić  z kimś  jedną rzecz (usługę) na inną? </a:t>
            </a:r>
          </a:p>
          <a:p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Płacenie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przekazanie  należności za coś</a:t>
            </a:r>
          </a:p>
          <a:p>
            <a:r>
              <a:rPr lang="pl-PL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Czy płacenie zawsze odbywa się (odbywało się) za pomocą pieniędzy?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8233"/>
            <a:ext cx="8640960" cy="14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539651"/>
            <a:ext cx="4318000" cy="3556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683667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kulturach pierwotnych,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nie używano pieniądza.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Wymiany dokonywano bezpośrednio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metodą : rzecz za rzecz;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usługa za usługę;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rzecz za usługę itd.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się nazywa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BARTEROWA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   	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 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23627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Zastanawiając się jak porównać ze sobą różne przedmioty ludzie szukali jakiejś wspólnej miary. I tak powstawał system PŁACIDEŁ mogła to być sól, zboże futra, muszle, kawałki płótna, pręty metalu… Z czasem z tych płacideł  pozostawały tylko te, które najłatwiej było przechować, przenosić, dzielić – czyli głownie kawałki, pręty sztabki metali (żelaza, srebra, złota, miedzi).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Wraz z rozwojem handlu, rzemiosła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pieniądze produkowane z metalu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upowszechniały się coraz bardziej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32006"/>
            <a:ext cx="4499992" cy="21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521</Words>
  <Application>Microsoft Office PowerPoint</Application>
  <PresentationFormat>Niestandardowy</PresentationFormat>
  <Paragraphs>69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Comic Sans MS</vt:lpstr>
      <vt:lpstr>Arial</vt:lpstr>
      <vt:lpstr>Calibri</vt:lpstr>
      <vt:lpstr>Lato Light</vt:lpstr>
      <vt:lpstr>Lato Black</vt:lpstr>
      <vt:lpstr>Motyw pakietu Office</vt:lpstr>
      <vt:lpstr>Odwrócona lekcja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Odwrócona lekcja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norbert laurisz</cp:lastModifiedBy>
  <cp:revision>33</cp:revision>
  <dcterms:created xsi:type="dcterms:W3CDTF">2017-07-05T11:55:48Z</dcterms:created>
  <dcterms:modified xsi:type="dcterms:W3CDTF">2018-12-04T22:11:28Z</dcterms:modified>
</cp:coreProperties>
</file>